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288000" cy="10287000"/>
  <p:notesSz cx="6858000" cy="9144000"/>
  <p:embeddedFontLst>
    <p:embeddedFont>
      <p:font typeface="Big Shoulders Display Bold" panose="020B0604020202020204" charset="0"/>
      <p:regular r:id="rId12"/>
    </p:embeddedFont>
    <p:embeddedFont>
      <p:font typeface="Bobby Jones" panose="020B0604020202020204" charset="0"/>
      <p:regular r:id="rId13"/>
    </p:embeddedFon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Canva Sans Bold" panose="020B0604020202020204" charset="0"/>
      <p:regular r:id="rId18"/>
    </p:embeddedFont>
    <p:embeddedFont>
      <p:font typeface="Open Sans Extra Bold" panose="020B0604020202020204" charset="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4" d="100"/>
          <a:sy n="54" d="100"/>
        </p:scale>
        <p:origin x="754" y="29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7.png"/><Relationship Id="rId4" Type="http://schemas.openxmlformats.org/officeDocument/2006/relationships/image" Target="../media/image3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7.png"/><Relationship Id="rId4" Type="http://schemas.openxmlformats.org/officeDocument/2006/relationships/image" Target="../media/image3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5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4000"/>
            </a:blip>
            <a:stretch>
              <a:fillRect t="-145" b="-17632"/>
            </a:stretch>
          </a:blipFill>
        </p:spPr>
      </p:sp>
      <p:sp>
        <p:nvSpPr>
          <p:cNvPr id="3" name="Freeform 3"/>
          <p:cNvSpPr/>
          <p:nvPr/>
        </p:nvSpPr>
        <p:spPr>
          <a:xfrm rot="-10799999">
            <a:off x="14425587" y="9062085"/>
            <a:ext cx="4710902" cy="2355451"/>
          </a:xfrm>
          <a:custGeom>
            <a:avLst/>
            <a:gdLst/>
            <a:ahLst/>
            <a:cxnLst/>
            <a:rect l="l" t="t" r="r" b="b"/>
            <a:pathLst>
              <a:path w="4710902" h="2355451">
                <a:moveTo>
                  <a:pt x="0" y="0"/>
                </a:moveTo>
                <a:lnTo>
                  <a:pt x="4710902" y="0"/>
                </a:lnTo>
                <a:lnTo>
                  <a:pt x="4710902" y="2355451"/>
                </a:lnTo>
                <a:lnTo>
                  <a:pt x="0" y="235545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7644153" y="2536972"/>
            <a:ext cx="10643847" cy="3850978"/>
            <a:chOff x="0" y="0"/>
            <a:chExt cx="2803318" cy="1014249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803318" cy="1014249"/>
            </a:xfrm>
            <a:custGeom>
              <a:avLst/>
              <a:gdLst/>
              <a:ahLst/>
              <a:cxnLst/>
              <a:rect l="l" t="t" r="r" b="b"/>
              <a:pathLst>
                <a:path w="2803318" h="1014249">
                  <a:moveTo>
                    <a:pt x="0" y="0"/>
                  </a:moveTo>
                  <a:lnTo>
                    <a:pt x="2803318" y="0"/>
                  </a:lnTo>
                  <a:lnTo>
                    <a:pt x="2803318" y="1014249"/>
                  </a:lnTo>
                  <a:lnTo>
                    <a:pt x="0" y="1014249"/>
                  </a:lnTo>
                  <a:close/>
                </a:path>
              </a:pathLst>
            </a:custGeom>
            <a:solidFill>
              <a:srgbClr val="064663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2803318" cy="10523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0" y="0"/>
            <a:ext cx="18288000" cy="1675219"/>
          </a:xfrm>
          <a:custGeom>
            <a:avLst/>
            <a:gdLst/>
            <a:ahLst/>
            <a:cxnLst/>
            <a:rect l="l" t="t" r="r" b="b"/>
            <a:pathLst>
              <a:path w="18288000" h="1675219">
                <a:moveTo>
                  <a:pt x="0" y="0"/>
                </a:moveTo>
                <a:lnTo>
                  <a:pt x="18288000" y="0"/>
                </a:lnTo>
                <a:lnTo>
                  <a:pt x="18288000" y="1675219"/>
                </a:lnTo>
                <a:lnTo>
                  <a:pt x="0" y="167521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10693" b="-3666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6934322" y="5656506"/>
            <a:ext cx="608364" cy="731444"/>
          </a:xfrm>
          <a:custGeom>
            <a:avLst/>
            <a:gdLst/>
            <a:ahLst/>
            <a:cxnLst/>
            <a:rect l="l" t="t" r="r" b="b"/>
            <a:pathLst>
              <a:path w="608364" h="731444">
                <a:moveTo>
                  <a:pt x="0" y="0"/>
                </a:moveTo>
                <a:lnTo>
                  <a:pt x="608364" y="0"/>
                </a:lnTo>
                <a:lnTo>
                  <a:pt x="608364" y="731444"/>
                </a:lnTo>
                <a:lnTo>
                  <a:pt x="0" y="73144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8292583" y="1805528"/>
            <a:ext cx="608364" cy="731444"/>
          </a:xfrm>
          <a:custGeom>
            <a:avLst/>
            <a:gdLst/>
            <a:ahLst/>
            <a:cxnLst/>
            <a:rect l="l" t="t" r="r" b="b"/>
            <a:pathLst>
              <a:path w="608364" h="731444">
                <a:moveTo>
                  <a:pt x="0" y="0"/>
                </a:moveTo>
                <a:lnTo>
                  <a:pt x="608365" y="0"/>
                </a:lnTo>
                <a:lnTo>
                  <a:pt x="608365" y="731444"/>
                </a:lnTo>
                <a:lnTo>
                  <a:pt x="0" y="73144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7644153" y="1805528"/>
            <a:ext cx="608364" cy="731444"/>
          </a:xfrm>
          <a:custGeom>
            <a:avLst/>
            <a:gdLst/>
            <a:ahLst/>
            <a:cxnLst/>
            <a:rect l="l" t="t" r="r" b="b"/>
            <a:pathLst>
              <a:path w="608364" h="731444">
                <a:moveTo>
                  <a:pt x="0" y="0"/>
                </a:moveTo>
                <a:lnTo>
                  <a:pt x="608365" y="0"/>
                </a:lnTo>
                <a:lnTo>
                  <a:pt x="608365" y="731444"/>
                </a:lnTo>
                <a:lnTo>
                  <a:pt x="0" y="73144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7555274" y="3503634"/>
            <a:ext cx="10595776" cy="2795860"/>
          </a:xfrm>
          <a:custGeom>
            <a:avLst/>
            <a:gdLst/>
            <a:ahLst/>
            <a:cxnLst/>
            <a:rect l="l" t="t" r="r" b="b"/>
            <a:pathLst>
              <a:path w="10595776" h="2795860">
                <a:moveTo>
                  <a:pt x="0" y="0"/>
                </a:moveTo>
                <a:lnTo>
                  <a:pt x="10595777" y="0"/>
                </a:lnTo>
                <a:lnTo>
                  <a:pt x="10595777" y="2795860"/>
                </a:lnTo>
                <a:lnTo>
                  <a:pt x="0" y="279586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7542686" y="5568050"/>
            <a:ext cx="608364" cy="731444"/>
          </a:xfrm>
          <a:custGeom>
            <a:avLst/>
            <a:gdLst/>
            <a:ahLst/>
            <a:cxnLst/>
            <a:rect l="l" t="t" r="r" b="b"/>
            <a:pathLst>
              <a:path w="608364" h="731444">
                <a:moveTo>
                  <a:pt x="0" y="0"/>
                </a:moveTo>
                <a:lnTo>
                  <a:pt x="608365" y="0"/>
                </a:lnTo>
                <a:lnTo>
                  <a:pt x="608365" y="731444"/>
                </a:lnTo>
                <a:lnTo>
                  <a:pt x="0" y="73144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0" y="2040941"/>
            <a:ext cx="7704963" cy="8229600"/>
          </a:xfrm>
          <a:custGeom>
            <a:avLst/>
            <a:gdLst/>
            <a:ahLst/>
            <a:cxnLst/>
            <a:rect l="l" t="t" r="r" b="b"/>
            <a:pathLst>
              <a:path w="7704963" h="8229600">
                <a:moveTo>
                  <a:pt x="0" y="0"/>
                </a:moveTo>
                <a:lnTo>
                  <a:pt x="7704963" y="0"/>
                </a:lnTo>
                <a:lnTo>
                  <a:pt x="770496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8900948" y="2589017"/>
            <a:ext cx="8358352" cy="1314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00"/>
              </a:lnSpc>
            </a:pPr>
            <a:r>
              <a:rPr lang="en-US" sz="9000">
                <a:solidFill>
                  <a:srgbClr val="FFFFFF"/>
                </a:solidFill>
                <a:latin typeface="Bobby Jones"/>
              </a:rPr>
              <a:t>OMR SYSTEM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-240351" y="3559567"/>
            <a:ext cx="5982034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064663"/>
                </a:solidFill>
                <a:latin typeface="Canva Sans Bold"/>
              </a:rPr>
              <a:t>Team Members: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4844" y="4800600"/>
            <a:ext cx="7555274" cy="5417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just">
              <a:lnSpc>
                <a:spcPts val="729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pen Sans Extra Bold"/>
              </a:rPr>
              <a:t>SAVINAY PANDEY - 21102125</a:t>
            </a:r>
          </a:p>
          <a:p>
            <a:pPr marL="647700" lvl="1" indent="-323850" algn="just">
              <a:lnSpc>
                <a:spcPts val="729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pen Sans Extra Bold"/>
              </a:rPr>
              <a:t>PRANAV PATIL - 21102180</a:t>
            </a:r>
          </a:p>
          <a:p>
            <a:pPr marL="647700" lvl="1" indent="-323850" algn="just">
              <a:lnSpc>
                <a:spcPts val="729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pen Sans Extra Bold"/>
              </a:rPr>
              <a:t>GAUTAM PANDEY - 21102117</a:t>
            </a:r>
          </a:p>
          <a:p>
            <a:pPr marL="647700" lvl="1" indent="-323850" algn="just">
              <a:lnSpc>
                <a:spcPts val="729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pen Sans Extra Bold"/>
              </a:rPr>
              <a:t>PRATIK PATIL - 21102099</a:t>
            </a:r>
          </a:p>
          <a:p>
            <a:pPr algn="just">
              <a:lnSpc>
                <a:spcPts val="7290"/>
              </a:lnSpc>
            </a:pPr>
            <a:endParaRPr lang="en-US" sz="3000">
              <a:solidFill>
                <a:srgbClr val="000000"/>
              </a:solidFill>
              <a:latin typeface="Open Sans Extra Bold"/>
            </a:endParaRPr>
          </a:p>
          <a:p>
            <a:pPr algn="just">
              <a:lnSpc>
                <a:spcPts val="7290"/>
              </a:lnSpc>
            </a:pPr>
            <a:endParaRPr lang="en-US" sz="3000">
              <a:solidFill>
                <a:srgbClr val="000000"/>
              </a:solidFill>
              <a:latin typeface="Open Sans Extra Bold"/>
            </a:endParaRPr>
          </a:p>
        </p:txBody>
      </p:sp>
      <p:sp>
        <p:nvSpPr>
          <p:cNvPr id="17" name="Freeform 17"/>
          <p:cNvSpPr/>
          <p:nvPr/>
        </p:nvSpPr>
        <p:spPr>
          <a:xfrm>
            <a:off x="16955118" y="6299494"/>
            <a:ext cx="608364" cy="731444"/>
          </a:xfrm>
          <a:custGeom>
            <a:avLst/>
            <a:gdLst/>
            <a:ahLst/>
            <a:cxnLst/>
            <a:rect l="l" t="t" r="r" b="b"/>
            <a:pathLst>
              <a:path w="608364" h="731444">
                <a:moveTo>
                  <a:pt x="0" y="0"/>
                </a:moveTo>
                <a:lnTo>
                  <a:pt x="608364" y="0"/>
                </a:lnTo>
                <a:lnTo>
                  <a:pt x="608364" y="731444"/>
                </a:lnTo>
                <a:lnTo>
                  <a:pt x="0" y="73144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7679636" y="6387950"/>
            <a:ext cx="608364" cy="731444"/>
          </a:xfrm>
          <a:custGeom>
            <a:avLst/>
            <a:gdLst/>
            <a:ahLst/>
            <a:cxnLst/>
            <a:rect l="l" t="t" r="r" b="b"/>
            <a:pathLst>
              <a:path w="608364" h="731444">
                <a:moveTo>
                  <a:pt x="0" y="0"/>
                </a:moveTo>
                <a:lnTo>
                  <a:pt x="608364" y="0"/>
                </a:lnTo>
                <a:lnTo>
                  <a:pt x="608364" y="731443"/>
                </a:lnTo>
                <a:lnTo>
                  <a:pt x="0" y="73144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8556700" y="8024268"/>
            <a:ext cx="9290169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64663"/>
                </a:solidFill>
                <a:latin typeface="Open Sans Extra Bold"/>
              </a:rPr>
              <a:t>Under the guidance of Prof. Harshali Bhuwad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4000"/>
            </a:blip>
            <a:stretch>
              <a:fillRect t="-145" b="-1763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-633310"/>
            <a:ext cx="18288000" cy="2632582"/>
            <a:chOff x="0" y="0"/>
            <a:chExt cx="4816593" cy="69335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693355"/>
            </a:xfrm>
            <a:custGeom>
              <a:avLst/>
              <a:gdLst/>
              <a:ahLst/>
              <a:cxnLst/>
              <a:rect l="l" t="t" r="r" b="b"/>
              <a:pathLst>
                <a:path w="4816592" h="693355">
                  <a:moveTo>
                    <a:pt x="0" y="0"/>
                  </a:moveTo>
                  <a:lnTo>
                    <a:pt x="4816592" y="0"/>
                  </a:lnTo>
                  <a:lnTo>
                    <a:pt x="4816592" y="693355"/>
                  </a:lnTo>
                  <a:lnTo>
                    <a:pt x="0" y="693355"/>
                  </a:lnTo>
                  <a:close/>
                </a:path>
              </a:pathLst>
            </a:custGeom>
            <a:solidFill>
              <a:srgbClr val="064663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7314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03792" y="0"/>
            <a:ext cx="7213730" cy="1903455"/>
          </a:xfrm>
          <a:custGeom>
            <a:avLst/>
            <a:gdLst/>
            <a:ahLst/>
            <a:cxnLst/>
            <a:rect l="l" t="t" r="r" b="b"/>
            <a:pathLst>
              <a:path w="7213730" h="1903455">
                <a:moveTo>
                  <a:pt x="0" y="0"/>
                </a:moveTo>
                <a:lnTo>
                  <a:pt x="7213729" y="0"/>
                </a:lnTo>
                <a:lnTo>
                  <a:pt x="7213729" y="1903455"/>
                </a:lnTo>
                <a:lnTo>
                  <a:pt x="0" y="19034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10799999">
            <a:off x="-1173186" y="9109274"/>
            <a:ext cx="4710902" cy="2355451"/>
          </a:xfrm>
          <a:custGeom>
            <a:avLst/>
            <a:gdLst/>
            <a:ahLst/>
            <a:cxnLst/>
            <a:rect l="l" t="t" r="r" b="b"/>
            <a:pathLst>
              <a:path w="4710902" h="2355451">
                <a:moveTo>
                  <a:pt x="0" y="0"/>
                </a:moveTo>
                <a:lnTo>
                  <a:pt x="4710902" y="0"/>
                </a:lnTo>
                <a:lnTo>
                  <a:pt x="4710902" y="2355452"/>
                </a:lnTo>
                <a:lnTo>
                  <a:pt x="0" y="23554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5845203" y="111481"/>
            <a:ext cx="12702506" cy="1028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  <a:spcBef>
                <a:spcPct val="0"/>
              </a:spcBef>
            </a:pPr>
            <a:r>
              <a:rPr lang="en-US" sz="6000">
                <a:solidFill>
                  <a:srgbClr val="FEFDFE"/>
                </a:solidFill>
                <a:latin typeface="Open Sans Extra Bold"/>
              </a:rPr>
              <a:t>OMR System</a:t>
            </a:r>
          </a:p>
        </p:txBody>
      </p:sp>
      <p:sp>
        <p:nvSpPr>
          <p:cNvPr id="9" name="Freeform 9"/>
          <p:cNvSpPr/>
          <p:nvPr/>
        </p:nvSpPr>
        <p:spPr>
          <a:xfrm rot="-10799999">
            <a:off x="15347110" y="8540622"/>
            <a:ext cx="4710902" cy="2355451"/>
          </a:xfrm>
          <a:custGeom>
            <a:avLst/>
            <a:gdLst/>
            <a:ahLst/>
            <a:cxnLst/>
            <a:rect l="l" t="t" r="r" b="b"/>
            <a:pathLst>
              <a:path w="4710902" h="2355451">
                <a:moveTo>
                  <a:pt x="0" y="0"/>
                </a:moveTo>
                <a:lnTo>
                  <a:pt x="4710902" y="0"/>
                </a:lnTo>
                <a:lnTo>
                  <a:pt x="4710902" y="2355451"/>
                </a:lnTo>
                <a:lnTo>
                  <a:pt x="0" y="235545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4290295" y="4555621"/>
            <a:ext cx="10043902" cy="2019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000"/>
              </a:lnSpc>
            </a:pPr>
            <a:r>
              <a:rPr lang="en-US" sz="15000">
                <a:solidFill>
                  <a:srgbClr val="03060B"/>
                </a:solidFill>
                <a:latin typeface="Big Shoulders Display Bold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4000"/>
            </a:blip>
            <a:stretch>
              <a:fillRect t="-145" b="-17632"/>
            </a:stretch>
          </a:blipFill>
        </p:spPr>
      </p:sp>
      <p:sp>
        <p:nvSpPr>
          <p:cNvPr id="3" name="Freeform 3"/>
          <p:cNvSpPr/>
          <p:nvPr/>
        </p:nvSpPr>
        <p:spPr>
          <a:xfrm rot="-10799999">
            <a:off x="14425587" y="9062085"/>
            <a:ext cx="4710902" cy="2355451"/>
          </a:xfrm>
          <a:custGeom>
            <a:avLst/>
            <a:gdLst/>
            <a:ahLst/>
            <a:cxnLst/>
            <a:rect l="l" t="t" r="r" b="b"/>
            <a:pathLst>
              <a:path w="4710902" h="2355451">
                <a:moveTo>
                  <a:pt x="0" y="0"/>
                </a:moveTo>
                <a:lnTo>
                  <a:pt x="4710902" y="0"/>
                </a:lnTo>
                <a:lnTo>
                  <a:pt x="4710902" y="2355451"/>
                </a:lnTo>
                <a:lnTo>
                  <a:pt x="0" y="235545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0" y="-633310"/>
            <a:ext cx="18288000" cy="2170649"/>
            <a:chOff x="0" y="0"/>
            <a:chExt cx="4816593" cy="57169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816592" cy="571693"/>
            </a:xfrm>
            <a:custGeom>
              <a:avLst/>
              <a:gdLst/>
              <a:ahLst/>
              <a:cxnLst/>
              <a:rect l="l" t="t" r="r" b="b"/>
              <a:pathLst>
                <a:path w="4816592" h="571693">
                  <a:moveTo>
                    <a:pt x="0" y="0"/>
                  </a:moveTo>
                  <a:lnTo>
                    <a:pt x="4816592" y="0"/>
                  </a:lnTo>
                  <a:lnTo>
                    <a:pt x="4816592" y="571693"/>
                  </a:lnTo>
                  <a:lnTo>
                    <a:pt x="0" y="571693"/>
                  </a:lnTo>
                  <a:close/>
                </a:path>
              </a:pathLst>
            </a:custGeom>
            <a:solidFill>
              <a:srgbClr val="064663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4816593" cy="6097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103792" y="0"/>
            <a:ext cx="5826219" cy="1537338"/>
          </a:xfrm>
          <a:custGeom>
            <a:avLst/>
            <a:gdLst/>
            <a:ahLst/>
            <a:cxnLst/>
            <a:rect l="l" t="t" r="r" b="b"/>
            <a:pathLst>
              <a:path w="5826219" h="1537338">
                <a:moveTo>
                  <a:pt x="0" y="0"/>
                </a:moveTo>
                <a:lnTo>
                  <a:pt x="5826219" y="0"/>
                </a:lnTo>
                <a:lnTo>
                  <a:pt x="5826219" y="1537338"/>
                </a:lnTo>
                <a:lnTo>
                  <a:pt x="0" y="153733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028700" y="1907992"/>
            <a:ext cx="6536440" cy="8091695"/>
          </a:xfrm>
          <a:custGeom>
            <a:avLst/>
            <a:gdLst/>
            <a:ahLst/>
            <a:cxnLst/>
            <a:rect l="l" t="t" r="r" b="b"/>
            <a:pathLst>
              <a:path w="6536440" h="8091695">
                <a:moveTo>
                  <a:pt x="0" y="0"/>
                </a:moveTo>
                <a:lnTo>
                  <a:pt x="6536440" y="0"/>
                </a:lnTo>
                <a:lnTo>
                  <a:pt x="6536440" y="8091696"/>
                </a:lnTo>
                <a:lnTo>
                  <a:pt x="0" y="809169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3219" r="-3219" b="-350"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8812881" y="1812742"/>
            <a:ext cx="7032665" cy="927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99"/>
              </a:lnSpc>
              <a:spcBef>
                <a:spcPct val="0"/>
              </a:spcBef>
            </a:pPr>
            <a:r>
              <a:rPr lang="en-US" sz="5499">
                <a:solidFill>
                  <a:srgbClr val="064663"/>
                </a:solidFill>
                <a:latin typeface="Open Sans Extra Bold"/>
              </a:rPr>
              <a:t>Problem Statement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451180" y="101600"/>
            <a:ext cx="12702506" cy="927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99"/>
              </a:lnSpc>
              <a:spcBef>
                <a:spcPct val="0"/>
              </a:spcBef>
            </a:pPr>
            <a:r>
              <a:rPr lang="en-US" sz="5499">
                <a:solidFill>
                  <a:srgbClr val="FEFDFE"/>
                </a:solidFill>
                <a:latin typeface="Open Sans Extra Bold"/>
              </a:rPr>
              <a:t>OMR System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524460" y="3343563"/>
            <a:ext cx="9360316" cy="5314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just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pen Sans Extra Bold"/>
              </a:rPr>
              <a:t>In educational institutions and assessment centers, manual grading of multiple-choice exams is a time-consuming and error-prone process.</a:t>
            </a:r>
          </a:p>
          <a:p>
            <a:pPr marL="647700" lvl="1" indent="-323850" algn="just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pen Sans Extra Bold"/>
              </a:rPr>
              <a:t> The project aims to design and develop a robust and efficient OMR system that can accurately scan, interpret, and grade multiple-choice answer sheets. </a:t>
            </a:r>
          </a:p>
          <a:p>
            <a:pPr algn="just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Open Sans Extra Bold"/>
              </a:rPr>
              <a:t>  </a:t>
            </a:r>
          </a:p>
          <a:p>
            <a:pPr algn="just">
              <a:lnSpc>
                <a:spcPts val="4200"/>
              </a:lnSpc>
              <a:spcBef>
                <a:spcPct val="0"/>
              </a:spcBef>
            </a:pPr>
            <a:endParaRPr lang="en-US" sz="3000">
              <a:solidFill>
                <a:srgbClr val="000000"/>
              </a:solidFill>
              <a:latin typeface="Open Sans Extra Bol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4000"/>
            </a:blip>
            <a:stretch>
              <a:fillRect t="-145" b="-17632"/>
            </a:stretch>
          </a:blipFill>
        </p:spPr>
      </p:sp>
      <p:sp>
        <p:nvSpPr>
          <p:cNvPr id="3" name="Freeform 3"/>
          <p:cNvSpPr/>
          <p:nvPr/>
        </p:nvSpPr>
        <p:spPr>
          <a:xfrm rot="-10799999">
            <a:off x="14425587" y="9062085"/>
            <a:ext cx="4710902" cy="2355451"/>
          </a:xfrm>
          <a:custGeom>
            <a:avLst/>
            <a:gdLst/>
            <a:ahLst/>
            <a:cxnLst/>
            <a:rect l="l" t="t" r="r" b="b"/>
            <a:pathLst>
              <a:path w="4710902" h="2355451">
                <a:moveTo>
                  <a:pt x="0" y="0"/>
                </a:moveTo>
                <a:lnTo>
                  <a:pt x="4710902" y="0"/>
                </a:lnTo>
                <a:lnTo>
                  <a:pt x="4710902" y="2355451"/>
                </a:lnTo>
                <a:lnTo>
                  <a:pt x="0" y="235545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0" y="-633310"/>
            <a:ext cx="18288000" cy="2170649"/>
            <a:chOff x="0" y="0"/>
            <a:chExt cx="4816593" cy="57169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816592" cy="571693"/>
            </a:xfrm>
            <a:custGeom>
              <a:avLst/>
              <a:gdLst/>
              <a:ahLst/>
              <a:cxnLst/>
              <a:rect l="l" t="t" r="r" b="b"/>
              <a:pathLst>
                <a:path w="4816592" h="571693">
                  <a:moveTo>
                    <a:pt x="0" y="0"/>
                  </a:moveTo>
                  <a:lnTo>
                    <a:pt x="4816592" y="0"/>
                  </a:lnTo>
                  <a:lnTo>
                    <a:pt x="4816592" y="571693"/>
                  </a:lnTo>
                  <a:lnTo>
                    <a:pt x="0" y="571693"/>
                  </a:lnTo>
                  <a:close/>
                </a:path>
              </a:pathLst>
            </a:custGeom>
            <a:solidFill>
              <a:srgbClr val="064663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4816593" cy="6097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103792" y="0"/>
            <a:ext cx="5826219" cy="1537338"/>
          </a:xfrm>
          <a:custGeom>
            <a:avLst/>
            <a:gdLst/>
            <a:ahLst/>
            <a:cxnLst/>
            <a:rect l="l" t="t" r="r" b="b"/>
            <a:pathLst>
              <a:path w="5826219" h="1537338">
                <a:moveTo>
                  <a:pt x="0" y="0"/>
                </a:moveTo>
                <a:lnTo>
                  <a:pt x="5826219" y="0"/>
                </a:lnTo>
                <a:lnTo>
                  <a:pt x="5826219" y="1537338"/>
                </a:lnTo>
                <a:lnTo>
                  <a:pt x="0" y="153733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442117" y="2934967"/>
            <a:ext cx="12703117" cy="7981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just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pen Sans Extra Bold"/>
              </a:rPr>
              <a:t>Create algorithm to accurately detect and interpret marked areas on the answer sheets. The system should be able to distinguish between valid marks, crossed-out marks, and other artifacts to ensure precise data extraction.</a:t>
            </a:r>
          </a:p>
          <a:p>
            <a:pPr marL="647700" lvl="1" indent="-323850" algn="just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pen Sans Extra Bold"/>
              </a:rPr>
              <a:t>Major objective is to provide a scan accuracy of 100% in real-time.</a:t>
            </a:r>
          </a:p>
          <a:p>
            <a:pPr marL="647700" lvl="1" indent="-323850" algn="just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pen Sans Extra Bold"/>
              </a:rPr>
              <a:t>Implement a grading mechanism that assigns scores based on the correct and incorrect answers, following predefined grading rules.</a:t>
            </a:r>
          </a:p>
          <a:p>
            <a:pPr marL="647700" lvl="1" indent="-323850" algn="just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pen Sans Extra Bold"/>
              </a:rPr>
              <a:t>Create algo such that it can mark and recognize sheets in real-time , that is no need to upload answer sheet just put it in front of stable web cam.</a:t>
            </a:r>
          </a:p>
          <a:p>
            <a:pPr algn="just">
              <a:lnSpc>
                <a:spcPts val="4200"/>
              </a:lnSpc>
            </a:pPr>
            <a:endParaRPr lang="en-US" sz="3000">
              <a:solidFill>
                <a:srgbClr val="000000"/>
              </a:solidFill>
              <a:latin typeface="Open Sans Extra Bold"/>
            </a:endParaRPr>
          </a:p>
          <a:p>
            <a:pPr algn="just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Open Sans Extra Bold"/>
              </a:rPr>
              <a:t>  </a:t>
            </a:r>
          </a:p>
          <a:p>
            <a:pPr algn="just">
              <a:lnSpc>
                <a:spcPts val="4200"/>
              </a:lnSpc>
              <a:spcBef>
                <a:spcPct val="0"/>
              </a:spcBef>
            </a:pPr>
            <a:endParaRPr lang="en-US" sz="3000">
              <a:solidFill>
                <a:srgbClr val="000000"/>
              </a:solidFill>
              <a:latin typeface="Open Sans Extra Bold"/>
            </a:endParaRPr>
          </a:p>
        </p:txBody>
      </p:sp>
      <p:sp>
        <p:nvSpPr>
          <p:cNvPr id="9" name="Freeform 9"/>
          <p:cNvSpPr/>
          <p:nvPr/>
        </p:nvSpPr>
        <p:spPr>
          <a:xfrm>
            <a:off x="13914357" y="1692770"/>
            <a:ext cx="4114066" cy="3047456"/>
          </a:xfrm>
          <a:custGeom>
            <a:avLst/>
            <a:gdLst/>
            <a:ahLst/>
            <a:cxnLst/>
            <a:rect l="l" t="t" r="r" b="b"/>
            <a:pathLst>
              <a:path w="4114066" h="3047456">
                <a:moveTo>
                  <a:pt x="0" y="0"/>
                </a:moveTo>
                <a:lnTo>
                  <a:pt x="4114066" y="0"/>
                </a:lnTo>
                <a:lnTo>
                  <a:pt x="4114066" y="3047457"/>
                </a:lnTo>
                <a:lnTo>
                  <a:pt x="0" y="304745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4004139" y="5273557"/>
            <a:ext cx="4024284" cy="3255198"/>
          </a:xfrm>
          <a:custGeom>
            <a:avLst/>
            <a:gdLst/>
            <a:ahLst/>
            <a:cxnLst/>
            <a:rect l="l" t="t" r="r" b="b"/>
            <a:pathLst>
              <a:path w="4024284" h="3255198">
                <a:moveTo>
                  <a:pt x="0" y="0"/>
                </a:moveTo>
                <a:lnTo>
                  <a:pt x="4024284" y="0"/>
                </a:lnTo>
                <a:lnTo>
                  <a:pt x="4024284" y="3255198"/>
                </a:lnTo>
                <a:lnTo>
                  <a:pt x="0" y="325519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781320" y="1884848"/>
            <a:ext cx="4400280" cy="9226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699"/>
              </a:lnSpc>
              <a:spcBef>
                <a:spcPct val="0"/>
              </a:spcBef>
            </a:pPr>
            <a:r>
              <a:rPr lang="en-US" sz="5499" dirty="0">
                <a:solidFill>
                  <a:srgbClr val="064663"/>
                </a:solidFill>
                <a:latin typeface="Open Sans Extra Bold"/>
              </a:rPr>
              <a:t>Objectives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451180" y="101600"/>
            <a:ext cx="12702506" cy="927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99"/>
              </a:lnSpc>
              <a:spcBef>
                <a:spcPct val="0"/>
              </a:spcBef>
            </a:pPr>
            <a:r>
              <a:rPr lang="en-US" sz="5499">
                <a:solidFill>
                  <a:srgbClr val="FEFDFE"/>
                </a:solidFill>
                <a:latin typeface="Open Sans Extra Bold"/>
              </a:rPr>
              <a:t>OMR System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4000"/>
            </a:blip>
            <a:stretch>
              <a:fillRect t="-145" b="-1763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2944586" y="758825"/>
            <a:ext cx="13619862" cy="9528175"/>
            <a:chOff x="0" y="0"/>
            <a:chExt cx="3587124" cy="250947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587124" cy="2509478"/>
            </a:xfrm>
            <a:custGeom>
              <a:avLst/>
              <a:gdLst/>
              <a:ahLst/>
              <a:cxnLst/>
              <a:rect l="l" t="t" r="r" b="b"/>
              <a:pathLst>
                <a:path w="3587124" h="2509478">
                  <a:moveTo>
                    <a:pt x="0" y="0"/>
                  </a:moveTo>
                  <a:lnTo>
                    <a:pt x="3587124" y="0"/>
                  </a:lnTo>
                  <a:lnTo>
                    <a:pt x="3587124" y="2509478"/>
                  </a:lnTo>
                  <a:lnTo>
                    <a:pt x="0" y="2509478"/>
                  </a:lnTo>
                  <a:close/>
                </a:path>
              </a:pathLst>
            </a:custGeom>
            <a:solidFill>
              <a:srgbClr val="FEFDFE"/>
            </a:solidFill>
            <a:ln w="857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3587124" cy="25475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5044034" y="980006"/>
            <a:ext cx="10013715" cy="9085813"/>
          </a:xfrm>
          <a:custGeom>
            <a:avLst/>
            <a:gdLst/>
            <a:ahLst/>
            <a:cxnLst/>
            <a:rect l="l" t="t" r="r" b="b"/>
            <a:pathLst>
              <a:path w="10013715" h="9085813">
                <a:moveTo>
                  <a:pt x="0" y="0"/>
                </a:moveTo>
                <a:lnTo>
                  <a:pt x="10013715" y="0"/>
                </a:lnTo>
                <a:lnTo>
                  <a:pt x="10013715" y="9085813"/>
                </a:lnTo>
                <a:lnTo>
                  <a:pt x="0" y="90858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240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96977" y="-104775"/>
            <a:ext cx="6693694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064663"/>
                </a:solidFill>
                <a:latin typeface="Canva Sans Bold"/>
              </a:rPr>
              <a:t>Architecture Diagram</a:t>
            </a:r>
          </a:p>
        </p:txBody>
      </p:sp>
      <p:sp>
        <p:nvSpPr>
          <p:cNvPr id="8" name="Freeform 8"/>
          <p:cNvSpPr/>
          <p:nvPr/>
        </p:nvSpPr>
        <p:spPr>
          <a:xfrm rot="-10799999">
            <a:off x="16324359" y="8888093"/>
            <a:ext cx="4710902" cy="2355451"/>
          </a:xfrm>
          <a:custGeom>
            <a:avLst/>
            <a:gdLst/>
            <a:ahLst/>
            <a:cxnLst/>
            <a:rect l="l" t="t" r="r" b="b"/>
            <a:pathLst>
              <a:path w="4710902" h="2355451">
                <a:moveTo>
                  <a:pt x="0" y="0"/>
                </a:moveTo>
                <a:lnTo>
                  <a:pt x="4710902" y="0"/>
                </a:lnTo>
                <a:lnTo>
                  <a:pt x="4710902" y="2355451"/>
                </a:lnTo>
                <a:lnTo>
                  <a:pt x="0" y="235545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10799999">
            <a:off x="-2711432" y="8080574"/>
            <a:ext cx="4710902" cy="2355451"/>
          </a:xfrm>
          <a:custGeom>
            <a:avLst/>
            <a:gdLst/>
            <a:ahLst/>
            <a:cxnLst/>
            <a:rect l="l" t="t" r="r" b="b"/>
            <a:pathLst>
              <a:path w="4710902" h="2355451">
                <a:moveTo>
                  <a:pt x="0" y="0"/>
                </a:moveTo>
                <a:lnTo>
                  <a:pt x="4710902" y="0"/>
                </a:lnTo>
                <a:lnTo>
                  <a:pt x="4710902" y="2355452"/>
                </a:lnTo>
                <a:lnTo>
                  <a:pt x="0" y="23554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4000"/>
            </a:blip>
            <a:stretch>
              <a:fillRect t="-145" b="-1763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-633310"/>
            <a:ext cx="18288000" cy="2170649"/>
            <a:chOff x="0" y="0"/>
            <a:chExt cx="4816593" cy="57169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571693"/>
            </a:xfrm>
            <a:custGeom>
              <a:avLst/>
              <a:gdLst/>
              <a:ahLst/>
              <a:cxnLst/>
              <a:rect l="l" t="t" r="r" b="b"/>
              <a:pathLst>
                <a:path w="4816592" h="571693">
                  <a:moveTo>
                    <a:pt x="0" y="0"/>
                  </a:moveTo>
                  <a:lnTo>
                    <a:pt x="4816592" y="0"/>
                  </a:lnTo>
                  <a:lnTo>
                    <a:pt x="4816592" y="571693"/>
                  </a:lnTo>
                  <a:lnTo>
                    <a:pt x="0" y="571693"/>
                  </a:lnTo>
                  <a:close/>
                </a:path>
              </a:pathLst>
            </a:custGeom>
            <a:solidFill>
              <a:srgbClr val="064663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6097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03792" y="0"/>
            <a:ext cx="5826219" cy="1537338"/>
          </a:xfrm>
          <a:custGeom>
            <a:avLst/>
            <a:gdLst/>
            <a:ahLst/>
            <a:cxnLst/>
            <a:rect l="l" t="t" r="r" b="b"/>
            <a:pathLst>
              <a:path w="5826219" h="1537338">
                <a:moveTo>
                  <a:pt x="0" y="0"/>
                </a:moveTo>
                <a:lnTo>
                  <a:pt x="5826219" y="0"/>
                </a:lnTo>
                <a:lnTo>
                  <a:pt x="5826219" y="1537338"/>
                </a:lnTo>
                <a:lnTo>
                  <a:pt x="0" y="15373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-633998" y="1620462"/>
            <a:ext cx="8170356" cy="927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99"/>
              </a:lnSpc>
              <a:spcBef>
                <a:spcPct val="0"/>
              </a:spcBef>
            </a:pPr>
            <a:r>
              <a:rPr lang="en-US" sz="5499">
                <a:solidFill>
                  <a:srgbClr val="064663"/>
                </a:solidFill>
                <a:latin typeface="Open Sans Extra Bold"/>
              </a:rPr>
              <a:t>Technology Stack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90595" y="2490412"/>
            <a:ext cx="14785946" cy="9582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just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pen Sans Extra Bold"/>
              </a:rPr>
              <a:t>Software Requirements: -</a:t>
            </a:r>
          </a:p>
          <a:p>
            <a:pPr algn="just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Open Sans Extra Bold"/>
              </a:rPr>
              <a:t>        1. Python(cv2,MySQLconnector,numpy,pyautogui,os)</a:t>
            </a:r>
          </a:p>
          <a:p>
            <a:pPr algn="just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Open Sans Extra Bold"/>
              </a:rPr>
              <a:t>        2. Flask libraries(session, render_template ,response,redirect, jasonify)</a:t>
            </a:r>
          </a:p>
          <a:p>
            <a:pPr algn="just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Open Sans Extra Bold"/>
              </a:rPr>
              <a:t>        3. Mysql server and database </a:t>
            </a:r>
          </a:p>
          <a:p>
            <a:pPr algn="just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Open Sans Extra Bold"/>
              </a:rPr>
              <a:t>        4. Web browser</a:t>
            </a:r>
          </a:p>
          <a:p>
            <a:pPr algn="just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Open Sans Extra Bold"/>
              </a:rPr>
              <a:t>        5. For Front-end design (HTML , CSS , JAVAScript , Flask framework) </a:t>
            </a:r>
          </a:p>
          <a:p>
            <a:pPr algn="just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Open Sans Extra Bold"/>
              </a:rPr>
              <a:t>        5. Working Webcam</a:t>
            </a:r>
          </a:p>
          <a:p>
            <a:pPr algn="just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Open Sans Extra Bold"/>
              </a:rPr>
              <a:t>        7. Text editor (Vscode or Pycharm)</a:t>
            </a:r>
          </a:p>
          <a:p>
            <a:pPr algn="just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Open Sans Extra Bold"/>
              </a:rPr>
              <a:t>     </a:t>
            </a:r>
          </a:p>
          <a:p>
            <a:pPr marL="647700" lvl="1" indent="-323850" algn="just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pen Sans Extra Bold"/>
              </a:rPr>
              <a:t>Hardware Requirements: -</a:t>
            </a:r>
          </a:p>
          <a:p>
            <a:pPr algn="just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Open Sans Extra Bold"/>
              </a:rPr>
              <a:t>        1)  CPU: core i5 </a:t>
            </a:r>
          </a:p>
          <a:p>
            <a:pPr algn="just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Open Sans Extra Bold"/>
              </a:rPr>
              <a:t>        2) RAM: 8.00 GB (7.68 GB usable) </a:t>
            </a:r>
          </a:p>
          <a:p>
            <a:pPr algn="just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Open Sans Extra Bold"/>
              </a:rPr>
              <a:t>        3) STORAGE: 512 GB </a:t>
            </a:r>
          </a:p>
          <a:p>
            <a:pPr algn="just">
              <a:lnSpc>
                <a:spcPts val="4200"/>
              </a:lnSpc>
            </a:pPr>
            <a:endParaRPr lang="en-US" sz="3000">
              <a:solidFill>
                <a:srgbClr val="000000"/>
              </a:solidFill>
              <a:latin typeface="Open Sans Extra Bold"/>
            </a:endParaRPr>
          </a:p>
          <a:p>
            <a:pPr algn="just">
              <a:lnSpc>
                <a:spcPts val="4200"/>
              </a:lnSpc>
            </a:pPr>
            <a:endParaRPr lang="en-US" sz="3000">
              <a:solidFill>
                <a:srgbClr val="000000"/>
              </a:solidFill>
              <a:latin typeface="Open Sans Extra Bold"/>
            </a:endParaRPr>
          </a:p>
          <a:p>
            <a:pPr algn="just">
              <a:lnSpc>
                <a:spcPts val="4200"/>
              </a:lnSpc>
            </a:pPr>
            <a:endParaRPr lang="en-US" sz="3000">
              <a:solidFill>
                <a:srgbClr val="000000"/>
              </a:solidFill>
              <a:latin typeface="Open Sans Extra Bold"/>
            </a:endParaRPr>
          </a:p>
          <a:p>
            <a:pPr algn="just">
              <a:lnSpc>
                <a:spcPts val="4200"/>
              </a:lnSpc>
            </a:pPr>
            <a:endParaRPr lang="en-US" sz="3000">
              <a:solidFill>
                <a:srgbClr val="000000"/>
              </a:solidFill>
              <a:latin typeface="Open Sans Extra Bold"/>
            </a:endParaRPr>
          </a:p>
          <a:p>
            <a:pPr algn="just">
              <a:lnSpc>
                <a:spcPts val="4200"/>
              </a:lnSpc>
            </a:pPr>
            <a:endParaRPr lang="en-US" sz="3000">
              <a:solidFill>
                <a:srgbClr val="000000"/>
              </a:solidFill>
              <a:latin typeface="Open Sans Extra Bold"/>
            </a:endParaRPr>
          </a:p>
        </p:txBody>
      </p:sp>
      <p:sp>
        <p:nvSpPr>
          <p:cNvPr id="9" name="Freeform 9"/>
          <p:cNvSpPr/>
          <p:nvPr/>
        </p:nvSpPr>
        <p:spPr>
          <a:xfrm rot="-10799999">
            <a:off x="13944885" y="8341032"/>
            <a:ext cx="4710902" cy="2355451"/>
          </a:xfrm>
          <a:custGeom>
            <a:avLst/>
            <a:gdLst/>
            <a:ahLst/>
            <a:cxnLst/>
            <a:rect l="l" t="t" r="r" b="b"/>
            <a:pathLst>
              <a:path w="4710902" h="2355451">
                <a:moveTo>
                  <a:pt x="0" y="0"/>
                </a:moveTo>
                <a:lnTo>
                  <a:pt x="4710902" y="0"/>
                </a:lnTo>
                <a:lnTo>
                  <a:pt x="4710902" y="2355451"/>
                </a:lnTo>
                <a:lnTo>
                  <a:pt x="0" y="235545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3339393" y="5749738"/>
            <a:ext cx="4948607" cy="4537262"/>
          </a:xfrm>
          <a:custGeom>
            <a:avLst/>
            <a:gdLst/>
            <a:ahLst/>
            <a:cxnLst/>
            <a:rect l="l" t="t" r="r" b="b"/>
            <a:pathLst>
              <a:path w="4948607" h="4537262">
                <a:moveTo>
                  <a:pt x="0" y="0"/>
                </a:moveTo>
                <a:lnTo>
                  <a:pt x="4948607" y="0"/>
                </a:lnTo>
                <a:lnTo>
                  <a:pt x="4948607" y="4537262"/>
                </a:lnTo>
                <a:lnTo>
                  <a:pt x="0" y="453726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3451180" y="101600"/>
            <a:ext cx="12702506" cy="927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99"/>
              </a:lnSpc>
              <a:spcBef>
                <a:spcPct val="0"/>
              </a:spcBef>
            </a:pPr>
            <a:r>
              <a:rPr lang="en-US" sz="5499">
                <a:solidFill>
                  <a:srgbClr val="FEFDFE"/>
                </a:solidFill>
                <a:latin typeface="Open Sans Extra Bold"/>
              </a:rPr>
              <a:t>OMR System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4000"/>
            </a:blip>
            <a:stretch>
              <a:fillRect t="-145" b="-1763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-633310"/>
            <a:ext cx="18288000" cy="1708997"/>
            <a:chOff x="0" y="0"/>
            <a:chExt cx="4816593" cy="45010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450106"/>
            </a:xfrm>
            <a:custGeom>
              <a:avLst/>
              <a:gdLst/>
              <a:ahLst/>
              <a:cxnLst/>
              <a:rect l="l" t="t" r="r" b="b"/>
              <a:pathLst>
                <a:path w="4816592" h="450106">
                  <a:moveTo>
                    <a:pt x="0" y="0"/>
                  </a:moveTo>
                  <a:lnTo>
                    <a:pt x="4816592" y="0"/>
                  </a:lnTo>
                  <a:lnTo>
                    <a:pt x="4816592" y="450106"/>
                  </a:lnTo>
                  <a:lnTo>
                    <a:pt x="0" y="450106"/>
                  </a:lnTo>
                  <a:close/>
                </a:path>
              </a:pathLst>
            </a:custGeom>
            <a:solidFill>
              <a:srgbClr val="064663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4882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03792" y="0"/>
            <a:ext cx="4076649" cy="1075687"/>
          </a:xfrm>
          <a:custGeom>
            <a:avLst/>
            <a:gdLst/>
            <a:ahLst/>
            <a:cxnLst/>
            <a:rect l="l" t="t" r="r" b="b"/>
            <a:pathLst>
              <a:path w="4076649" h="1075687">
                <a:moveTo>
                  <a:pt x="0" y="0"/>
                </a:moveTo>
                <a:lnTo>
                  <a:pt x="4076648" y="0"/>
                </a:lnTo>
                <a:lnTo>
                  <a:pt x="4076648" y="1075687"/>
                </a:lnTo>
                <a:lnTo>
                  <a:pt x="0" y="107568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-441717" y="1095981"/>
            <a:ext cx="8170356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064663"/>
                </a:solidFill>
                <a:latin typeface="Open Sans Extra Bold"/>
              </a:rPr>
              <a:t>Implementation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35665" y="2026256"/>
            <a:ext cx="14785946" cy="10103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81" lvl="1" indent="-345440" algn="just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Open Sans Extra Bold"/>
              </a:rPr>
              <a:t>The OMR System is divided majorly into following modules :</a:t>
            </a:r>
          </a:p>
          <a:p>
            <a:pPr algn="just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Open Sans Extra Bold"/>
              </a:rPr>
              <a:t>        </a:t>
            </a:r>
          </a:p>
          <a:p>
            <a:pPr algn="just">
              <a:lnSpc>
                <a:spcPts val="7500"/>
              </a:lnSpc>
            </a:pPr>
            <a:r>
              <a:rPr lang="en-US" sz="3000">
                <a:solidFill>
                  <a:srgbClr val="000000"/>
                </a:solidFill>
                <a:latin typeface="Open Sans Extra Bold"/>
              </a:rPr>
              <a:t>     a) User- Interface</a:t>
            </a:r>
          </a:p>
          <a:p>
            <a:pPr algn="just">
              <a:lnSpc>
                <a:spcPts val="7500"/>
              </a:lnSpc>
            </a:pPr>
            <a:r>
              <a:rPr lang="en-US" sz="3000">
                <a:solidFill>
                  <a:srgbClr val="000000"/>
                </a:solidFill>
                <a:latin typeface="Open Sans Extra Bold"/>
              </a:rPr>
              <a:t>     b) OMR-Sheet Capture</a:t>
            </a:r>
          </a:p>
          <a:p>
            <a:pPr algn="just">
              <a:lnSpc>
                <a:spcPts val="7500"/>
              </a:lnSpc>
            </a:pPr>
            <a:r>
              <a:rPr lang="en-US" sz="3000">
                <a:solidFill>
                  <a:srgbClr val="000000"/>
                </a:solidFill>
                <a:latin typeface="Open Sans Extra Bold"/>
              </a:rPr>
              <a:t>     c)  Image Pre-processing</a:t>
            </a:r>
          </a:p>
          <a:p>
            <a:pPr algn="just">
              <a:lnSpc>
                <a:spcPts val="7500"/>
              </a:lnSpc>
            </a:pPr>
            <a:r>
              <a:rPr lang="en-US" sz="3000">
                <a:solidFill>
                  <a:srgbClr val="000000"/>
                </a:solidFill>
                <a:latin typeface="Open Sans Extra Bold"/>
              </a:rPr>
              <a:t>     d)  Grading OMR in real-time</a:t>
            </a:r>
          </a:p>
          <a:p>
            <a:pPr algn="just">
              <a:lnSpc>
                <a:spcPts val="7500"/>
              </a:lnSpc>
            </a:pPr>
            <a:r>
              <a:rPr lang="en-US" sz="3000">
                <a:solidFill>
                  <a:srgbClr val="000000"/>
                </a:solidFill>
                <a:latin typeface="Open Sans Extra Bold"/>
              </a:rPr>
              <a:t>     e)  Download the OMR Sheet</a:t>
            </a:r>
          </a:p>
          <a:p>
            <a:pPr algn="just">
              <a:lnSpc>
                <a:spcPts val="4200"/>
              </a:lnSpc>
            </a:pPr>
            <a:endParaRPr lang="en-US" sz="3000">
              <a:solidFill>
                <a:srgbClr val="000000"/>
              </a:solidFill>
              <a:latin typeface="Open Sans Extra Bold"/>
            </a:endParaRPr>
          </a:p>
          <a:p>
            <a:pPr algn="just">
              <a:lnSpc>
                <a:spcPts val="4200"/>
              </a:lnSpc>
            </a:pPr>
            <a:endParaRPr lang="en-US" sz="3000">
              <a:solidFill>
                <a:srgbClr val="000000"/>
              </a:solidFill>
              <a:latin typeface="Open Sans Extra Bold"/>
            </a:endParaRPr>
          </a:p>
          <a:p>
            <a:pPr algn="just">
              <a:lnSpc>
                <a:spcPts val="4200"/>
              </a:lnSpc>
            </a:pPr>
            <a:endParaRPr lang="en-US" sz="3000">
              <a:solidFill>
                <a:srgbClr val="000000"/>
              </a:solidFill>
              <a:latin typeface="Open Sans Extra Bold"/>
            </a:endParaRPr>
          </a:p>
          <a:p>
            <a:pPr algn="just">
              <a:lnSpc>
                <a:spcPts val="4200"/>
              </a:lnSpc>
            </a:pPr>
            <a:endParaRPr lang="en-US" sz="3000">
              <a:solidFill>
                <a:srgbClr val="000000"/>
              </a:solidFill>
              <a:latin typeface="Open Sans Extra Bold"/>
            </a:endParaRPr>
          </a:p>
          <a:p>
            <a:pPr algn="just">
              <a:lnSpc>
                <a:spcPts val="4200"/>
              </a:lnSpc>
            </a:pPr>
            <a:endParaRPr lang="en-US" sz="3000">
              <a:solidFill>
                <a:srgbClr val="000000"/>
              </a:solidFill>
              <a:latin typeface="Open Sans Extra Bold"/>
            </a:endParaRPr>
          </a:p>
          <a:p>
            <a:pPr algn="just">
              <a:lnSpc>
                <a:spcPts val="4200"/>
              </a:lnSpc>
            </a:pPr>
            <a:endParaRPr lang="en-US" sz="3000">
              <a:solidFill>
                <a:srgbClr val="000000"/>
              </a:solidFill>
              <a:latin typeface="Open Sans Extra Bold"/>
            </a:endParaRPr>
          </a:p>
          <a:p>
            <a:pPr algn="just">
              <a:lnSpc>
                <a:spcPts val="4200"/>
              </a:lnSpc>
            </a:pPr>
            <a:endParaRPr lang="en-US" sz="3000">
              <a:solidFill>
                <a:srgbClr val="000000"/>
              </a:solidFill>
              <a:latin typeface="Open Sans Extra Bold"/>
            </a:endParaRPr>
          </a:p>
          <a:p>
            <a:pPr algn="just">
              <a:lnSpc>
                <a:spcPts val="4200"/>
              </a:lnSpc>
            </a:pPr>
            <a:endParaRPr lang="en-US" sz="3000">
              <a:solidFill>
                <a:srgbClr val="000000"/>
              </a:solidFill>
              <a:latin typeface="Open Sans Extra Bold"/>
            </a:endParaRPr>
          </a:p>
        </p:txBody>
      </p:sp>
      <p:sp>
        <p:nvSpPr>
          <p:cNvPr id="9" name="Freeform 9"/>
          <p:cNvSpPr/>
          <p:nvPr/>
        </p:nvSpPr>
        <p:spPr>
          <a:xfrm rot="-10799999">
            <a:off x="13944885" y="8341032"/>
            <a:ext cx="4710902" cy="2355451"/>
          </a:xfrm>
          <a:custGeom>
            <a:avLst/>
            <a:gdLst/>
            <a:ahLst/>
            <a:cxnLst/>
            <a:rect l="l" t="t" r="r" b="b"/>
            <a:pathLst>
              <a:path w="4710902" h="2355451">
                <a:moveTo>
                  <a:pt x="0" y="0"/>
                </a:moveTo>
                <a:lnTo>
                  <a:pt x="4710902" y="0"/>
                </a:lnTo>
                <a:lnTo>
                  <a:pt x="4710902" y="2355451"/>
                </a:lnTo>
                <a:lnTo>
                  <a:pt x="0" y="235545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2792747" y="-76200"/>
            <a:ext cx="12702506" cy="762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  <a:spcBef>
                <a:spcPct val="0"/>
              </a:spcBef>
            </a:pPr>
            <a:r>
              <a:rPr lang="en-US" sz="4500">
                <a:solidFill>
                  <a:srgbClr val="FEFDFE"/>
                </a:solidFill>
                <a:latin typeface="Open Sans Extra Bold"/>
              </a:rPr>
              <a:t>OMR System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4000"/>
            </a:blip>
            <a:stretch>
              <a:fillRect t="-145" b="-1763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-633310"/>
            <a:ext cx="18288000" cy="1708997"/>
            <a:chOff x="0" y="0"/>
            <a:chExt cx="4816593" cy="45010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450106"/>
            </a:xfrm>
            <a:custGeom>
              <a:avLst/>
              <a:gdLst/>
              <a:ahLst/>
              <a:cxnLst/>
              <a:rect l="l" t="t" r="r" b="b"/>
              <a:pathLst>
                <a:path w="4816592" h="450106">
                  <a:moveTo>
                    <a:pt x="0" y="0"/>
                  </a:moveTo>
                  <a:lnTo>
                    <a:pt x="4816592" y="0"/>
                  </a:lnTo>
                  <a:lnTo>
                    <a:pt x="4816592" y="450106"/>
                  </a:lnTo>
                  <a:lnTo>
                    <a:pt x="0" y="450106"/>
                  </a:lnTo>
                  <a:close/>
                </a:path>
              </a:pathLst>
            </a:custGeom>
            <a:solidFill>
              <a:srgbClr val="064663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4882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03792" y="0"/>
            <a:ext cx="4076649" cy="1075687"/>
          </a:xfrm>
          <a:custGeom>
            <a:avLst/>
            <a:gdLst/>
            <a:ahLst/>
            <a:cxnLst/>
            <a:rect l="l" t="t" r="r" b="b"/>
            <a:pathLst>
              <a:path w="4076649" h="1075687">
                <a:moveTo>
                  <a:pt x="0" y="0"/>
                </a:moveTo>
                <a:lnTo>
                  <a:pt x="4076648" y="0"/>
                </a:lnTo>
                <a:lnTo>
                  <a:pt x="4076648" y="1075687"/>
                </a:lnTo>
                <a:lnTo>
                  <a:pt x="0" y="107568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-12570" y="1668846"/>
            <a:ext cx="14088382" cy="1258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80" lvl="1" indent="-345440" algn="just">
              <a:lnSpc>
                <a:spcPts val="7999"/>
              </a:lnSpc>
              <a:buFont typeface="Arial"/>
              <a:buChar char="•"/>
            </a:pPr>
            <a:r>
              <a:rPr lang="en-US" sz="3199">
                <a:solidFill>
                  <a:srgbClr val="000000"/>
                </a:solidFill>
                <a:latin typeface="Open Sans Extra Bold"/>
              </a:rPr>
              <a:t> Image Pre-processing :</a:t>
            </a:r>
          </a:p>
          <a:p>
            <a:pPr algn="just">
              <a:lnSpc>
                <a:spcPts val="513"/>
              </a:lnSpc>
            </a:pPr>
            <a:endParaRPr lang="en-US" sz="3199">
              <a:solidFill>
                <a:srgbClr val="000000"/>
              </a:solidFill>
              <a:latin typeface="Open Sans Extra Bold"/>
            </a:endParaRPr>
          </a:p>
          <a:p>
            <a:pPr algn="just">
              <a:lnSpc>
                <a:spcPts val="513"/>
              </a:lnSpc>
            </a:pPr>
            <a:endParaRPr lang="en-US" sz="3199">
              <a:solidFill>
                <a:srgbClr val="000000"/>
              </a:solidFill>
              <a:latin typeface="Open Sans Extra Bold"/>
            </a:endParaRPr>
          </a:p>
        </p:txBody>
      </p:sp>
      <p:sp>
        <p:nvSpPr>
          <p:cNvPr id="8" name="Freeform 8"/>
          <p:cNvSpPr/>
          <p:nvPr/>
        </p:nvSpPr>
        <p:spPr>
          <a:xfrm rot="-10799999">
            <a:off x="-932835" y="8821734"/>
            <a:ext cx="4710902" cy="2355451"/>
          </a:xfrm>
          <a:custGeom>
            <a:avLst/>
            <a:gdLst/>
            <a:ahLst/>
            <a:cxnLst/>
            <a:rect l="l" t="t" r="r" b="b"/>
            <a:pathLst>
              <a:path w="4710902" h="2355451">
                <a:moveTo>
                  <a:pt x="0" y="0"/>
                </a:moveTo>
                <a:lnTo>
                  <a:pt x="4710902" y="0"/>
                </a:lnTo>
                <a:lnTo>
                  <a:pt x="4710902" y="2355451"/>
                </a:lnTo>
                <a:lnTo>
                  <a:pt x="0" y="235545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6557707" y="685800"/>
            <a:ext cx="12168554" cy="9601200"/>
          </a:xfrm>
          <a:custGeom>
            <a:avLst/>
            <a:gdLst/>
            <a:ahLst/>
            <a:cxnLst/>
            <a:rect l="l" t="t" r="r" b="b"/>
            <a:pathLst>
              <a:path w="12168554" h="9601200">
                <a:moveTo>
                  <a:pt x="0" y="0"/>
                </a:moveTo>
                <a:lnTo>
                  <a:pt x="12168554" y="0"/>
                </a:lnTo>
                <a:lnTo>
                  <a:pt x="12168554" y="9601200"/>
                </a:lnTo>
                <a:lnTo>
                  <a:pt x="0" y="96012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03792" y="3564965"/>
            <a:ext cx="6291416" cy="6722035"/>
          </a:xfrm>
          <a:custGeom>
            <a:avLst/>
            <a:gdLst/>
            <a:ahLst/>
            <a:cxnLst/>
            <a:rect l="l" t="t" r="r" b="b"/>
            <a:pathLst>
              <a:path w="6291416" h="6722035">
                <a:moveTo>
                  <a:pt x="0" y="0"/>
                </a:moveTo>
                <a:lnTo>
                  <a:pt x="6291416" y="0"/>
                </a:lnTo>
                <a:lnTo>
                  <a:pt x="6291416" y="6722035"/>
                </a:lnTo>
                <a:lnTo>
                  <a:pt x="0" y="672203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-1138735" y="970912"/>
            <a:ext cx="8170356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064663"/>
                </a:solidFill>
                <a:latin typeface="Open Sans Extra Bold"/>
              </a:rPr>
              <a:t>Implementation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792747" y="-76200"/>
            <a:ext cx="12702506" cy="762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  <a:spcBef>
                <a:spcPct val="0"/>
              </a:spcBef>
            </a:pPr>
            <a:r>
              <a:rPr lang="en-US" sz="4500">
                <a:solidFill>
                  <a:srgbClr val="FEFDFE"/>
                </a:solidFill>
                <a:latin typeface="Open Sans Extra Bold"/>
              </a:rPr>
              <a:t>OMR System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4000"/>
            </a:blip>
            <a:stretch>
              <a:fillRect t="-145" b="-1763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-633310"/>
            <a:ext cx="18288000" cy="1708997"/>
            <a:chOff x="0" y="0"/>
            <a:chExt cx="4816593" cy="45010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450106"/>
            </a:xfrm>
            <a:custGeom>
              <a:avLst/>
              <a:gdLst/>
              <a:ahLst/>
              <a:cxnLst/>
              <a:rect l="l" t="t" r="r" b="b"/>
              <a:pathLst>
                <a:path w="4816592" h="450106">
                  <a:moveTo>
                    <a:pt x="0" y="0"/>
                  </a:moveTo>
                  <a:lnTo>
                    <a:pt x="4816592" y="0"/>
                  </a:lnTo>
                  <a:lnTo>
                    <a:pt x="4816592" y="450106"/>
                  </a:lnTo>
                  <a:lnTo>
                    <a:pt x="0" y="450106"/>
                  </a:lnTo>
                  <a:close/>
                </a:path>
              </a:pathLst>
            </a:custGeom>
            <a:solidFill>
              <a:srgbClr val="064663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4882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03792" y="0"/>
            <a:ext cx="4076649" cy="1075687"/>
          </a:xfrm>
          <a:custGeom>
            <a:avLst/>
            <a:gdLst/>
            <a:ahLst/>
            <a:cxnLst/>
            <a:rect l="l" t="t" r="r" b="b"/>
            <a:pathLst>
              <a:path w="4076649" h="1075687">
                <a:moveTo>
                  <a:pt x="0" y="0"/>
                </a:moveTo>
                <a:lnTo>
                  <a:pt x="4076648" y="0"/>
                </a:lnTo>
                <a:lnTo>
                  <a:pt x="4076648" y="1075687"/>
                </a:lnTo>
                <a:lnTo>
                  <a:pt x="0" y="107568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10799999">
            <a:off x="-932835" y="8821734"/>
            <a:ext cx="4710902" cy="2355451"/>
          </a:xfrm>
          <a:custGeom>
            <a:avLst/>
            <a:gdLst/>
            <a:ahLst/>
            <a:cxnLst/>
            <a:rect l="l" t="t" r="r" b="b"/>
            <a:pathLst>
              <a:path w="4710902" h="2355451">
                <a:moveTo>
                  <a:pt x="0" y="0"/>
                </a:moveTo>
                <a:lnTo>
                  <a:pt x="4710902" y="0"/>
                </a:lnTo>
                <a:lnTo>
                  <a:pt x="4710902" y="2355451"/>
                </a:lnTo>
                <a:lnTo>
                  <a:pt x="0" y="235545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2142116" y="2564733"/>
            <a:ext cx="14499275" cy="6248250"/>
          </a:xfrm>
          <a:custGeom>
            <a:avLst/>
            <a:gdLst/>
            <a:ahLst/>
            <a:cxnLst/>
            <a:rect l="l" t="t" r="r" b="b"/>
            <a:pathLst>
              <a:path w="14499275" h="6248250">
                <a:moveTo>
                  <a:pt x="0" y="0"/>
                </a:moveTo>
                <a:lnTo>
                  <a:pt x="14499275" y="0"/>
                </a:lnTo>
                <a:lnTo>
                  <a:pt x="14499275" y="6248250"/>
                </a:lnTo>
                <a:lnTo>
                  <a:pt x="0" y="624825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b="-2103"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-2350106" y="1139158"/>
            <a:ext cx="8170356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064663"/>
                </a:solidFill>
                <a:latin typeface="Open Sans Extra Bold"/>
              </a:rPr>
              <a:t>Results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792747" y="-76200"/>
            <a:ext cx="12702506" cy="762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  <a:spcBef>
                <a:spcPct val="0"/>
              </a:spcBef>
            </a:pPr>
            <a:r>
              <a:rPr lang="en-US" sz="4500">
                <a:solidFill>
                  <a:srgbClr val="FEFDFE"/>
                </a:solidFill>
                <a:latin typeface="Open Sans Extra Bold"/>
              </a:rPr>
              <a:t>OMR System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4000"/>
            </a:blip>
            <a:stretch>
              <a:fillRect t="-145" b="-1763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-633310"/>
            <a:ext cx="18288000" cy="1708997"/>
            <a:chOff x="0" y="0"/>
            <a:chExt cx="4816593" cy="45010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450106"/>
            </a:xfrm>
            <a:custGeom>
              <a:avLst/>
              <a:gdLst/>
              <a:ahLst/>
              <a:cxnLst/>
              <a:rect l="l" t="t" r="r" b="b"/>
              <a:pathLst>
                <a:path w="4816592" h="450106">
                  <a:moveTo>
                    <a:pt x="0" y="0"/>
                  </a:moveTo>
                  <a:lnTo>
                    <a:pt x="4816592" y="0"/>
                  </a:lnTo>
                  <a:lnTo>
                    <a:pt x="4816592" y="450106"/>
                  </a:lnTo>
                  <a:lnTo>
                    <a:pt x="0" y="450106"/>
                  </a:lnTo>
                  <a:close/>
                </a:path>
              </a:pathLst>
            </a:custGeom>
            <a:solidFill>
              <a:srgbClr val="064663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4882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03792" y="0"/>
            <a:ext cx="4076649" cy="1075687"/>
          </a:xfrm>
          <a:custGeom>
            <a:avLst/>
            <a:gdLst/>
            <a:ahLst/>
            <a:cxnLst/>
            <a:rect l="l" t="t" r="r" b="b"/>
            <a:pathLst>
              <a:path w="4076649" h="1075687">
                <a:moveTo>
                  <a:pt x="0" y="0"/>
                </a:moveTo>
                <a:lnTo>
                  <a:pt x="4076648" y="0"/>
                </a:lnTo>
                <a:lnTo>
                  <a:pt x="4076648" y="1075687"/>
                </a:lnTo>
                <a:lnTo>
                  <a:pt x="0" y="107568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10799999">
            <a:off x="-1173186" y="9109274"/>
            <a:ext cx="4710902" cy="2355451"/>
          </a:xfrm>
          <a:custGeom>
            <a:avLst/>
            <a:gdLst/>
            <a:ahLst/>
            <a:cxnLst/>
            <a:rect l="l" t="t" r="r" b="b"/>
            <a:pathLst>
              <a:path w="4710902" h="2355451">
                <a:moveTo>
                  <a:pt x="0" y="0"/>
                </a:moveTo>
                <a:lnTo>
                  <a:pt x="4710902" y="0"/>
                </a:lnTo>
                <a:lnTo>
                  <a:pt x="4710902" y="2355452"/>
                </a:lnTo>
                <a:lnTo>
                  <a:pt x="0" y="23554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-2133790" y="1140760"/>
            <a:ext cx="8170356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064663"/>
                </a:solidFill>
                <a:latin typeface="Open Sans Extra Bold"/>
              </a:rPr>
              <a:t>Reference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792747" y="-76200"/>
            <a:ext cx="12702506" cy="762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  <a:spcBef>
                <a:spcPct val="0"/>
              </a:spcBef>
            </a:pPr>
            <a:r>
              <a:rPr lang="en-US" sz="4500">
                <a:solidFill>
                  <a:srgbClr val="FEFDFE"/>
                </a:solidFill>
                <a:latin typeface="Open Sans Extra Bold"/>
              </a:rPr>
              <a:t>OMR System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48002" y="2002758"/>
            <a:ext cx="17658998" cy="7669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5490"/>
              </a:lnSpc>
            </a:pPr>
            <a:r>
              <a:rPr lang="en-US" sz="3000" dirty="0">
                <a:solidFill>
                  <a:srgbClr val="000000"/>
                </a:solidFill>
                <a:latin typeface="Open Sans Extra Bold Semi-Bold"/>
              </a:rPr>
              <a:t>1) Websites like OpenCV.org and scikit-image.org for tutorials on image processing  and computer vision. (https://youtu.be/WQeoO7MI0Bs?si=UfVWSCPyrn4BdsUS)</a:t>
            </a:r>
          </a:p>
          <a:p>
            <a:pPr algn="just">
              <a:lnSpc>
                <a:spcPts val="5490"/>
              </a:lnSpc>
            </a:pPr>
            <a:r>
              <a:rPr lang="en-US" sz="3000" dirty="0">
                <a:solidFill>
                  <a:srgbClr val="000000"/>
                </a:solidFill>
                <a:latin typeface="Open Sans Extra Bold Semi-Bold"/>
              </a:rPr>
              <a:t>2)  Integrating HTML With FLASK Web Framework </a:t>
            </a:r>
          </a:p>
          <a:p>
            <a:pPr algn="just">
              <a:lnSpc>
                <a:spcPts val="5490"/>
              </a:lnSpc>
            </a:pPr>
            <a:r>
              <a:rPr lang="en-US" sz="3000" dirty="0">
                <a:solidFill>
                  <a:srgbClr val="000000"/>
                </a:solidFill>
                <a:latin typeface="Open Sans Extra Bold Semi-Bold"/>
              </a:rPr>
              <a:t>     (https://youtu.be/cWOpkTWg2vE?si=VzOceiiXncSQPZH9)</a:t>
            </a:r>
          </a:p>
          <a:p>
            <a:pPr algn="just">
              <a:lnSpc>
                <a:spcPts val="5490"/>
              </a:lnSpc>
            </a:pPr>
            <a:r>
              <a:rPr lang="en-US" sz="3000" dirty="0">
                <a:solidFill>
                  <a:srgbClr val="000000"/>
                </a:solidFill>
                <a:latin typeface="Open Sans Extra Bold Semi-Bold"/>
              </a:rPr>
              <a:t>3)  Joining Multiple Images to Display [5] | OpenCV Python Tutorials for Beginners</a:t>
            </a:r>
          </a:p>
          <a:p>
            <a:pPr algn="just">
              <a:lnSpc>
                <a:spcPts val="5490"/>
              </a:lnSpc>
            </a:pPr>
            <a:r>
              <a:rPr lang="en-US" sz="3000" dirty="0">
                <a:solidFill>
                  <a:srgbClr val="000000"/>
                </a:solidFill>
                <a:latin typeface="Open Sans Extra Bold Semi-Bold"/>
              </a:rPr>
              <a:t>      ( https://www.computervision.zone/courses/learn-opencv-in-3-hours/ )</a:t>
            </a:r>
          </a:p>
          <a:p>
            <a:pPr algn="just">
              <a:lnSpc>
                <a:spcPts val="5490"/>
              </a:lnSpc>
            </a:pPr>
            <a:r>
              <a:rPr lang="en-US" sz="3000" dirty="0">
                <a:solidFill>
                  <a:srgbClr val="000000"/>
                </a:solidFill>
                <a:latin typeface="Open Sans Extra Bold Semi-Bold"/>
              </a:rPr>
              <a:t>4)  A Survey of Optical Mark Recognition Techniques R. Sinha , A.K. Arora , S. Sharma</a:t>
            </a:r>
          </a:p>
          <a:p>
            <a:pPr algn="just">
              <a:lnSpc>
                <a:spcPts val="5490"/>
              </a:lnSpc>
            </a:pPr>
            <a:r>
              <a:rPr lang="en-US" sz="3000" dirty="0">
                <a:solidFill>
                  <a:srgbClr val="000000"/>
                </a:solidFill>
                <a:latin typeface="Open Sans Extra Bold Semi-Bold"/>
              </a:rPr>
              <a:t>     published in 2012 , provides a comprehensive overview of OMR techniques and pre-processing     classification methods .</a:t>
            </a:r>
          </a:p>
          <a:p>
            <a:pPr algn="just">
              <a:lnSpc>
                <a:spcPts val="5490"/>
              </a:lnSpc>
            </a:pPr>
            <a:r>
              <a:rPr lang="en-US" sz="3000" dirty="0">
                <a:solidFill>
                  <a:srgbClr val="000000"/>
                </a:solidFill>
                <a:latin typeface="Open Sans Extra Bold Semi-Bold"/>
              </a:rPr>
              <a:t>5)  Flask tutorial for beginners (https://www.geeksforgeeks.org/flask-tutorial/)</a:t>
            </a:r>
          </a:p>
          <a:p>
            <a:pPr algn="ctr">
              <a:lnSpc>
                <a:spcPts val="5490"/>
              </a:lnSpc>
            </a:pPr>
            <a:endParaRPr lang="en-US" sz="3000" dirty="0">
              <a:solidFill>
                <a:srgbClr val="000000"/>
              </a:solidFill>
              <a:latin typeface="Open Sans Extra Bold Semi-Bol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505</Words>
  <Application>Microsoft Office PowerPoint</Application>
  <PresentationFormat>Custom</PresentationFormat>
  <Paragraphs>71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Big Shoulders Display Bold</vt:lpstr>
      <vt:lpstr>Canva Sans Bold</vt:lpstr>
      <vt:lpstr>Calibri</vt:lpstr>
      <vt:lpstr>Arial</vt:lpstr>
      <vt:lpstr>Bobby Jones</vt:lpstr>
      <vt:lpstr>Open Sans Extra Bold</vt:lpstr>
      <vt:lpstr>Open Sans Extra Bold Semi-Bold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OMR System (QuickGrade)</dc:title>
  <dc:creator>Savinay</dc:creator>
  <cp:lastModifiedBy>Savinay Pandey</cp:lastModifiedBy>
  <cp:revision>2</cp:revision>
  <dcterms:created xsi:type="dcterms:W3CDTF">2006-08-16T00:00:00Z</dcterms:created>
  <dcterms:modified xsi:type="dcterms:W3CDTF">2023-11-02T19:10:54Z</dcterms:modified>
  <dc:identifier>DAFzCUFRjGc</dc:identifier>
</cp:coreProperties>
</file>